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1" r:id="rId4"/>
    <p:sldId id="264" r:id="rId5"/>
    <p:sldId id="265" r:id="rId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FF"/>
    <a:srgbClr val="CCFFCC"/>
    <a:srgbClr val="DD69B4"/>
    <a:srgbClr val="FF856D"/>
    <a:srgbClr val="0000CC"/>
    <a:srgbClr val="9EFF29"/>
    <a:srgbClr val="003635"/>
    <a:srgbClr val="C80064"/>
    <a:srgbClr val="C33A1F"/>
    <a:srgbClr val="FF25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0" autoAdjust="0"/>
    <p:restoredTop sz="94198" autoAdjust="0"/>
  </p:normalViewPr>
  <p:slideViewPr>
    <p:cSldViewPr snapToGrid="0">
      <p:cViewPr varScale="1">
        <p:scale>
          <a:sx n="90" d="100"/>
          <a:sy n="90" d="100"/>
        </p:scale>
        <p:origin x="139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696" y="2809564"/>
            <a:ext cx="7005485" cy="1378974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Master </a:t>
            </a: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695" y="4181160"/>
            <a:ext cx="7030799" cy="678426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rgbClr val="00206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</a:t>
            </a:r>
            <a:r>
              <a:rPr lang="en-US" dirty="0" smtClean="0"/>
              <a:t>Master </a:t>
            </a:r>
            <a:r>
              <a:rPr lang="en-US" dirty="0"/>
              <a:t>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824" y="902763"/>
            <a:ext cx="8259098" cy="763526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651818"/>
            <a:ext cx="8246070" cy="3126657"/>
          </a:xfrm>
        </p:spPr>
        <p:txBody>
          <a:bodyPr/>
          <a:lstStyle>
            <a:lvl1pPr algn="ctr">
              <a:defRPr sz="28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2106" y="406537"/>
            <a:ext cx="6283782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9238" y="1268361"/>
            <a:ext cx="6304935" cy="3420136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8" y="920576"/>
            <a:ext cx="8093365" cy="763525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1773501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2245898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2" y="1773501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2" y="2245898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ire" TargetMode="External"/><Relationship Id="rId2" Type="http://schemas.openxmlformats.org/officeDocument/2006/relationships/hyperlink" Target="https://en.wikipedia.org/wiki/Transmission_(telecommunications)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Electromagnetic" TargetMode="External"/><Relationship Id="rId5" Type="http://schemas.openxmlformats.org/officeDocument/2006/relationships/hyperlink" Target="https://en.wikipedia.org/wiki/Optical_system" TargetMode="External"/><Relationship Id="rId4" Type="http://schemas.openxmlformats.org/officeDocument/2006/relationships/hyperlink" Target="https://en.wikipedia.org/wiki/Radi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61536" y="2283448"/>
            <a:ext cx="7182464" cy="1445337"/>
          </a:xfrm>
        </p:spPr>
        <p:txBody>
          <a:bodyPr>
            <a:normAutofit/>
          </a:bodyPr>
          <a:lstStyle/>
          <a:p>
            <a:r>
              <a:rPr lang="en-US" sz="6600" dirty="0" smtClean="0">
                <a:latin typeface="Berlin Sans FB Demi" panose="020E0802020502020306" pitchFamily="34" charset="0"/>
              </a:rPr>
              <a:t>Telecommuication</a:t>
            </a:r>
            <a:endParaRPr lang="en-US" sz="6600" dirty="0">
              <a:latin typeface="Berlin Sans FB Demi" panose="020E0802020502020306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79339" y="3363763"/>
            <a:ext cx="6946857" cy="730043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Cooper Black" panose="0208090404030B020404" pitchFamily="18" charset="0"/>
              </a:rPr>
              <a:t>An Introduction</a:t>
            </a:r>
            <a:endParaRPr lang="en-US" sz="3600" dirty="0">
              <a:latin typeface="Cooper Black" panose="0208090404030B0204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52767" y="4158615"/>
            <a:ext cx="3483646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 smtClean="0">
                <a:latin typeface="Pristina" panose="03060402040406080204" pitchFamily="66" charset="0"/>
                <a:cs typeface="Courier New" panose="02070309020205020404" pitchFamily="49" charset="0"/>
              </a:rPr>
              <a:t>Christy Henitha JV</a:t>
            </a:r>
          </a:p>
          <a:p>
            <a:pPr algn="r"/>
            <a:r>
              <a:rPr lang="en-US" dirty="0" smtClean="0"/>
              <a:t>17</a:t>
            </a:r>
            <a:r>
              <a:rPr lang="en-US" baseline="30000" dirty="0" smtClean="0"/>
              <a:t>th</a:t>
            </a:r>
            <a:r>
              <a:rPr lang="en-US" dirty="0" smtClean="0"/>
              <a:t> January,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3747786" y="1998783"/>
            <a:ext cx="8259098" cy="763526"/>
          </a:xfrm>
        </p:spPr>
        <p:txBody>
          <a:bodyPr>
            <a:noAutofit/>
          </a:bodyPr>
          <a:lstStyle/>
          <a:p>
            <a:r>
              <a:rPr lang="en-US" sz="4000" dirty="0">
                <a:latin typeface="Berlin Sans FB Demi" panose="020E0802020502020306" pitchFamily="34" charset="0"/>
              </a:rPr>
              <a:t>Table of Contents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389678" y="313820"/>
            <a:ext cx="3600986" cy="400110"/>
          </a:xfrm>
          <a:prstGeom prst="rect">
            <a:avLst/>
          </a:prstGeom>
          <a:solidFill>
            <a:srgbClr val="FF856D"/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1. History </a:t>
            </a:r>
            <a:r>
              <a:rPr lang="en-US" sz="2000" b="1" dirty="0"/>
              <a:t>of telecommunication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3869319" y="838158"/>
            <a:ext cx="4505657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2. Communication &amp; telecommunication</a:t>
            </a:r>
            <a:endParaRPr lang="en-US" sz="2000" b="1" dirty="0"/>
          </a:p>
        </p:txBody>
      </p:sp>
      <p:sp>
        <p:nvSpPr>
          <p:cNvPr id="6" name="Rectangle 5"/>
          <p:cNvSpPr/>
          <p:nvPr/>
        </p:nvSpPr>
        <p:spPr>
          <a:xfrm>
            <a:off x="1389678" y="1357111"/>
            <a:ext cx="3933256" cy="400110"/>
          </a:xfrm>
          <a:prstGeom prst="rect">
            <a:avLst/>
          </a:prstGeom>
          <a:solidFill>
            <a:srgbClr val="92D050"/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3. Telecommunication Components</a:t>
            </a:r>
            <a:endParaRPr lang="en-US" sz="2000" b="1" dirty="0"/>
          </a:p>
        </p:txBody>
      </p:sp>
      <p:sp>
        <p:nvSpPr>
          <p:cNvPr id="7" name="Rectangle 6"/>
          <p:cNvSpPr/>
          <p:nvPr/>
        </p:nvSpPr>
        <p:spPr>
          <a:xfrm>
            <a:off x="4895773" y="1929272"/>
            <a:ext cx="3469155" cy="40011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4. Types of telecommunication</a:t>
            </a:r>
            <a:endParaRPr lang="en-US" sz="2000" b="1" dirty="0"/>
          </a:p>
        </p:txBody>
      </p:sp>
      <p:sp>
        <p:nvSpPr>
          <p:cNvPr id="8" name="Rectangle 7"/>
          <p:cNvSpPr/>
          <p:nvPr/>
        </p:nvSpPr>
        <p:spPr>
          <a:xfrm>
            <a:off x="1394086" y="2237137"/>
            <a:ext cx="2262607" cy="400110"/>
          </a:xfrm>
          <a:prstGeom prst="rect">
            <a:avLst/>
          </a:prstGeom>
          <a:solidFill>
            <a:srgbClr val="DD69B4"/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5. Telecom Industry</a:t>
            </a:r>
            <a:endParaRPr lang="en-US" sz="2000" b="1" dirty="0"/>
          </a:p>
        </p:txBody>
      </p:sp>
      <p:sp>
        <p:nvSpPr>
          <p:cNvPr id="9" name="Rectangle 8"/>
          <p:cNvSpPr/>
          <p:nvPr/>
        </p:nvSpPr>
        <p:spPr>
          <a:xfrm>
            <a:off x="4028163" y="2863946"/>
            <a:ext cx="4336765" cy="400110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6. Business process in telecom industry</a:t>
            </a:r>
            <a:endParaRPr lang="en-US" sz="2000" b="1" dirty="0"/>
          </a:p>
        </p:txBody>
      </p:sp>
      <p:sp>
        <p:nvSpPr>
          <p:cNvPr id="10" name="Rectangle 9"/>
          <p:cNvSpPr/>
          <p:nvPr/>
        </p:nvSpPr>
        <p:spPr>
          <a:xfrm>
            <a:off x="1389678" y="3334098"/>
            <a:ext cx="2122248" cy="40011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7. Telecom Testing</a:t>
            </a:r>
            <a:endParaRPr lang="en-US" sz="2000" b="1" dirty="0"/>
          </a:p>
        </p:txBody>
      </p:sp>
      <p:sp>
        <p:nvSpPr>
          <p:cNvPr id="11" name="Rectangle 10"/>
          <p:cNvSpPr/>
          <p:nvPr/>
        </p:nvSpPr>
        <p:spPr>
          <a:xfrm>
            <a:off x="4385697" y="3711663"/>
            <a:ext cx="3979231" cy="400110"/>
          </a:xfrm>
          <a:prstGeom prst="rect">
            <a:avLst/>
          </a:prstGeom>
          <a:solidFill>
            <a:srgbClr val="CCFFCC"/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8. Social impact of telecom industry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1357560" y="4307898"/>
            <a:ext cx="3538213" cy="40011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9. Future </a:t>
            </a:r>
            <a:r>
              <a:rPr lang="en-US" sz="2000" b="1" dirty="0"/>
              <a:t>of telecommunication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279608" y="4597477"/>
            <a:ext cx="1685077" cy="400110"/>
          </a:xfrm>
          <a:prstGeom prst="rect">
            <a:avLst/>
          </a:prstGeom>
          <a:solidFill>
            <a:srgbClr val="00CCFF"/>
          </a:solidFill>
        </p:spPr>
        <p:txBody>
          <a:bodyPr wrap="none">
            <a:spAutoFit/>
          </a:bodyPr>
          <a:lstStyle/>
          <a:p>
            <a:r>
              <a:rPr lang="en-US" sz="2000" b="1" dirty="0" smtClean="0"/>
              <a:t>10. Evaluation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500"/>
                            </p:stCondLst>
                            <p:childTnLst>
                              <p:par>
                                <p:cTn id="6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500"/>
                            </p:stCondLst>
                            <p:childTnLst>
                              <p:par>
                                <p:cTn id="6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9500"/>
                            </p:stCondLst>
                            <p:childTnLst>
                              <p:par>
                                <p:cTn id="7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23" y="0"/>
            <a:ext cx="8985739" cy="560436"/>
          </a:xfrm>
          <a:solidFill>
            <a:schemeClr val="tx1">
              <a:alpha val="57000"/>
            </a:schemeClr>
          </a:solidFill>
        </p:spPr>
        <p:txBody>
          <a:bodyPr>
            <a:noAutofit/>
          </a:bodyPr>
          <a:lstStyle/>
          <a:p>
            <a:r>
              <a:rPr lang="en-US" sz="4000" dirty="0" smtClean="0">
                <a:latin typeface="Berlin Sans FB Demi" panose="020E0802020502020306" pitchFamily="34" charset="0"/>
              </a:rPr>
              <a:t>1. History of telecommunication </a:t>
            </a:r>
            <a:endParaRPr lang="en-US" sz="4000" dirty="0">
              <a:latin typeface="Berlin Sans FB Demi" panose="020E0802020502020306" pitchFamily="34" charset="0"/>
            </a:endParaRPr>
          </a:p>
        </p:txBody>
      </p:sp>
      <p:pic>
        <p:nvPicPr>
          <p:cNvPr id="3" name="intr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649" end="9713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3292" y="693336"/>
            <a:ext cx="7734999" cy="445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66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30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3999" cy="560436"/>
          </a:xfrm>
          <a:prstGeom prst="rect">
            <a:avLst/>
          </a:prstGeom>
          <a:solidFill>
            <a:schemeClr val="tx1">
              <a:alpha val="57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Berlin Sans FB Demi" panose="020E0802020502020306" pitchFamily="34" charset="0"/>
              </a:rPr>
              <a:t>2</a:t>
            </a:r>
            <a:r>
              <a:rPr lang="en-US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. Communication &amp; telecommunication  </a:t>
            </a:r>
            <a:endParaRPr lang="en-US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77209" y="668144"/>
            <a:ext cx="6866791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7030A0"/>
                </a:solidFill>
              </a:rPr>
              <a:t>Communication</a:t>
            </a:r>
            <a:r>
              <a:rPr lang="en-US" sz="3200" dirty="0" smtClean="0">
                <a:solidFill>
                  <a:srgbClr val="7030A0"/>
                </a:solidFill>
              </a:rPr>
              <a:t> </a:t>
            </a:r>
            <a:r>
              <a:rPr lang="en-US" sz="2400" dirty="0" smtClean="0"/>
              <a:t>occurs when there is exchange of </a:t>
            </a:r>
            <a:r>
              <a:rPr lang="en-US" sz="2400" dirty="0"/>
              <a:t>information between </a:t>
            </a:r>
            <a:r>
              <a:rPr lang="en-US" sz="2400" dirty="0" smtClean="0"/>
              <a:t>sender and receiver. </a:t>
            </a:r>
          </a:p>
          <a:p>
            <a:pPr algn="ctr"/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1968012" y="3543062"/>
            <a:ext cx="712176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sz="2400" dirty="0"/>
              <a:t>W</a:t>
            </a:r>
            <a:r>
              <a:rPr lang="en-US" sz="2400" dirty="0" smtClean="0"/>
              <a:t>hen </a:t>
            </a:r>
            <a:r>
              <a:rPr lang="en-US" sz="2400" dirty="0"/>
              <a:t>the exchange of information between </a:t>
            </a:r>
            <a:r>
              <a:rPr lang="en-US" sz="2400" dirty="0" smtClean="0"/>
              <a:t>participants </a:t>
            </a:r>
            <a:r>
              <a:rPr lang="en-US" sz="2400" dirty="0"/>
              <a:t>includes the use of </a:t>
            </a:r>
            <a:r>
              <a:rPr lang="en-US" sz="2400" dirty="0" smtClean="0"/>
              <a:t>technology, it is called as </a:t>
            </a:r>
            <a:r>
              <a:rPr lang="en-US" sz="3200" b="1" dirty="0">
                <a:solidFill>
                  <a:srgbClr val="7030A0"/>
                </a:solidFill>
              </a:rPr>
              <a:t>Telecommunication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469" y="1531309"/>
            <a:ext cx="4662853" cy="224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57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109336" y="1007003"/>
            <a:ext cx="6964326" cy="2342253"/>
          </a:xfrm>
          <a:solidFill>
            <a:schemeClr val="accent5">
              <a:lumMod val="20000"/>
              <a:lumOff val="80000"/>
            </a:schemeClr>
          </a:solidFill>
          <a:ln cap="sq">
            <a:noFill/>
            <a:prstDash val="solid"/>
          </a:ln>
          <a:effectLst>
            <a:softEdge rad="127000"/>
          </a:effectLst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b="1" dirty="0" smtClean="0"/>
              <a:t>Telecommunication</a:t>
            </a:r>
            <a:r>
              <a:rPr lang="en-US" dirty="0"/>
              <a:t> is the </a:t>
            </a:r>
            <a:r>
              <a:rPr lang="en-US" u="sng" dirty="0">
                <a:hlinkClick r:id="rId2" tooltip="Transmission (telecommunications)"/>
              </a:rPr>
              <a:t>transmission</a:t>
            </a:r>
            <a:r>
              <a:rPr lang="en-US" dirty="0"/>
              <a:t> of signs, signals, messages, words, writings, images and sounds or information of any nature by </a:t>
            </a:r>
            <a:r>
              <a:rPr lang="en-US" u="sng" dirty="0">
                <a:hlinkClick r:id="rId3" tooltip="Wire"/>
              </a:rPr>
              <a:t>wire</a:t>
            </a:r>
            <a:r>
              <a:rPr lang="en-US" dirty="0"/>
              <a:t>, </a:t>
            </a:r>
            <a:r>
              <a:rPr lang="en-US" u="sng" dirty="0">
                <a:hlinkClick r:id="rId4" tooltip="Radio"/>
              </a:rPr>
              <a:t>radio</a:t>
            </a:r>
            <a:r>
              <a:rPr lang="en-US" dirty="0"/>
              <a:t>, </a:t>
            </a:r>
            <a:r>
              <a:rPr lang="en-US" u="sng" dirty="0">
                <a:hlinkClick r:id="rId5" tooltip="Optical system"/>
              </a:rPr>
              <a:t>optical</a:t>
            </a:r>
            <a:r>
              <a:rPr lang="en-US" dirty="0"/>
              <a:t> or other </a:t>
            </a:r>
            <a:r>
              <a:rPr lang="en-US" u="sng" dirty="0">
                <a:hlinkClick r:id="rId6" tooltip="Electromagnetic"/>
              </a:rPr>
              <a:t>electromagnetic</a:t>
            </a:r>
            <a:r>
              <a:rPr lang="en-US" dirty="0"/>
              <a:t> </a:t>
            </a:r>
            <a:r>
              <a:rPr lang="en-US" dirty="0" smtClean="0"/>
              <a:t>systems.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174360" y="3467515"/>
            <a:ext cx="69696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The word telecommunication was adapted from the French </a:t>
            </a:r>
            <a:r>
              <a:rPr lang="en-US" sz="2400" dirty="0" smtClean="0"/>
              <a:t>word </a:t>
            </a:r>
            <a:r>
              <a:rPr lang="en-US" sz="2400" b="1" dirty="0" smtClean="0">
                <a:solidFill>
                  <a:srgbClr val="7030A0"/>
                </a:solidFill>
              </a:rPr>
              <a:t>telecommunication. </a:t>
            </a:r>
            <a:r>
              <a:rPr lang="en-US" sz="2400" dirty="0" smtClean="0"/>
              <a:t>Greek </a:t>
            </a:r>
            <a:r>
              <a:rPr lang="en-US" sz="2400" dirty="0"/>
              <a:t>prefix </a:t>
            </a:r>
            <a:r>
              <a:rPr lang="en-US" sz="2400" dirty="0" err="1"/>
              <a:t>tele</a:t>
            </a:r>
            <a:r>
              <a:rPr lang="en-US" sz="2400" dirty="0"/>
              <a:t>-, meaning </a:t>
            </a:r>
            <a:r>
              <a:rPr lang="en-US" sz="2400" dirty="0">
                <a:solidFill>
                  <a:srgbClr val="7030A0"/>
                </a:solidFill>
              </a:rPr>
              <a:t>"far off", </a:t>
            </a:r>
            <a:r>
              <a:rPr lang="en-US" sz="2400" dirty="0"/>
              <a:t>and the </a:t>
            </a:r>
            <a:r>
              <a:rPr lang="en-US" sz="2400" dirty="0" smtClean="0"/>
              <a:t>Latin </a:t>
            </a:r>
            <a:r>
              <a:rPr lang="en-US" sz="2400" dirty="0" err="1" smtClean="0"/>
              <a:t>communicare</a:t>
            </a:r>
            <a:r>
              <a:rPr lang="en-US" sz="2400" dirty="0"/>
              <a:t>, meaning </a:t>
            </a:r>
            <a:r>
              <a:rPr lang="en-US" sz="2400" dirty="0">
                <a:solidFill>
                  <a:srgbClr val="7030A0"/>
                </a:solidFill>
              </a:rPr>
              <a:t>"to share".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9143999" cy="560436"/>
          </a:xfrm>
          <a:prstGeom prst="rect">
            <a:avLst/>
          </a:prstGeom>
          <a:solidFill>
            <a:schemeClr val="tx1">
              <a:alpha val="57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Berlin Sans FB Demi" panose="020E0802020502020306" pitchFamily="34" charset="0"/>
              </a:rPr>
              <a:t>2</a:t>
            </a:r>
            <a:r>
              <a:rPr lang="en-US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. Communication &amp; telecommunication  </a:t>
            </a:r>
            <a:endParaRPr lang="en-US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17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 override="childStyle">
                                        <p:cTn id="15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  <p:bldP spid="5" grpId="1" build="p"/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</Words>
  <Application>Microsoft Office PowerPoint</Application>
  <PresentationFormat>On-screen Show (16:9)</PresentationFormat>
  <Paragraphs>23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Berlin Sans FB Demi</vt:lpstr>
      <vt:lpstr>Calibri</vt:lpstr>
      <vt:lpstr>Cooper Black</vt:lpstr>
      <vt:lpstr>Courier New</vt:lpstr>
      <vt:lpstr>Pristina</vt:lpstr>
      <vt:lpstr>Office Theme</vt:lpstr>
      <vt:lpstr>Telecommuication</vt:lpstr>
      <vt:lpstr>Table of Contents</vt:lpstr>
      <vt:lpstr>1. History of telecommunication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2020-01-16T15:24:21Z</dcterms:modified>
</cp:coreProperties>
</file>

<file path=docProps/thumbnail.jpeg>
</file>